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4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4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2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0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5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7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6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2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9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55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44C8B-D3C5-492B-B171-C8614E58D48A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B9EE6-13E2-4FCB-B822-353DBDC6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Proposal for extracting species names for US 6-site community phylogeny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2791" y="5049001"/>
            <a:ext cx="9144000" cy="1655762"/>
          </a:xfrm>
        </p:spPr>
        <p:txBody>
          <a:bodyPr/>
          <a:lstStyle/>
          <a:p>
            <a:r>
              <a:rPr lang="en-US" dirty="0" smtClean="0"/>
              <a:t>Miao Sun</a:t>
            </a:r>
          </a:p>
          <a:p>
            <a:r>
              <a:rPr lang="en-US" dirty="0" smtClean="0"/>
              <a:t>Hanyang 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6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1021" cy="6858000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79568"/>
            <a:ext cx="6235429" cy="902926"/>
          </a:xfrm>
        </p:spPr>
        <p:txBody>
          <a:bodyPr>
            <a:noAutofit/>
          </a:bodyPr>
          <a:lstStyle/>
          <a:p>
            <a:r>
              <a:rPr lang="en-US" sz="6600" dirty="0"/>
              <a:t>White Mountain </a:t>
            </a:r>
          </a:p>
        </p:txBody>
      </p:sp>
      <p:sp>
        <p:nvSpPr>
          <p:cNvPr id="6" name="Line Callout 2 5"/>
          <p:cNvSpPr/>
          <p:nvPr/>
        </p:nvSpPr>
        <p:spPr>
          <a:xfrm flipH="1">
            <a:off x="1089498" y="2814766"/>
            <a:ext cx="1731524" cy="619098"/>
          </a:xfrm>
          <a:prstGeom prst="borderCallout2">
            <a:avLst>
              <a:gd name="adj1" fmla="val 22935"/>
              <a:gd name="adj2" fmla="val -1463"/>
              <a:gd name="adj3" fmla="val 26871"/>
              <a:gd name="adj4" fmla="val -9498"/>
              <a:gd name="adj5" fmla="val 107877"/>
              <a:gd name="adj6" fmla="val -226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White Mountain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28389" y="3221062"/>
            <a:ext cx="47636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For White Mountain </a:t>
            </a:r>
            <a:r>
              <a:rPr lang="en-US" sz="3200" b="1" dirty="0" smtClean="0">
                <a:solidFill>
                  <a:srgbClr val="FF0000"/>
                </a:solidFill>
              </a:rPr>
              <a:t>site, we suggest only take </a:t>
            </a:r>
            <a:r>
              <a:rPr lang="en-US" sz="3200" b="1" u="sng" dirty="0" smtClean="0">
                <a:solidFill>
                  <a:srgbClr val="FF0000"/>
                </a:solidFill>
              </a:rPr>
              <a:t>the whole ring</a:t>
            </a:r>
            <a:r>
              <a:rPr lang="en-US" sz="3200" b="1" dirty="0" smtClean="0">
                <a:solidFill>
                  <a:srgbClr val="FF0000"/>
                </a:solidFill>
              </a:rPr>
              <a:t> to extract our species list? Or move the ring inside 5km?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Concern is the non-station space in the center.</a:t>
            </a:r>
          </a:p>
        </p:txBody>
      </p:sp>
    </p:spTree>
    <p:extLst>
      <p:ext uri="{BB962C8B-B14F-4D97-AF65-F5344CB8AC3E}">
        <p14:creationId xmlns:p14="http://schemas.microsoft.com/office/powerpoint/2010/main" val="41671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87" y="1766885"/>
            <a:ext cx="8056169" cy="4788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35" y="197225"/>
            <a:ext cx="9644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Recap: 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hat I did earlier is using Centered </a:t>
            </a:r>
            <a:r>
              <a:rPr lang="en-US" sz="2400" dirty="0"/>
              <a:t>coordinated of each </a:t>
            </a:r>
            <a:r>
              <a:rPr lang="en-US" sz="2400" dirty="0" smtClean="0"/>
              <a:t>site making a 10-km radius ring and then extract Seed </a:t>
            </a:r>
            <a:r>
              <a:rPr lang="en-US" sz="2400" dirty="0"/>
              <a:t>plant accepted </a:t>
            </a:r>
            <a:r>
              <a:rPr lang="en-US" sz="2400" dirty="0" smtClean="0"/>
              <a:t>names from iDigBio </a:t>
            </a:r>
            <a:r>
              <a:rPr lang="en-US" sz="2400" dirty="0"/>
              <a:t>+ GBIF + </a:t>
            </a:r>
            <a:r>
              <a:rPr lang="en-US" sz="2400" dirty="0" smtClean="0"/>
              <a:t>Mark’s original species list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211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62" y="919073"/>
            <a:ext cx="9246195" cy="44366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0563" y="356925"/>
            <a:ext cx="6065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General information for US-CN 11 site in total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90563" y="5483259"/>
            <a:ext cx="8437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the species number were generate by previous Miao’s </a:t>
            </a:r>
            <a:r>
              <a:rPr lang="en-US" sz="2400" dirty="0"/>
              <a:t>10-km radius ring </a:t>
            </a:r>
            <a:r>
              <a:rPr lang="en-US" sz="2400" dirty="0" smtClean="0"/>
              <a:t>approach, not current; ignore.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682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233"/>
          </a:xfrm>
        </p:spPr>
        <p:txBody>
          <a:bodyPr/>
          <a:lstStyle/>
          <a:p>
            <a:r>
              <a:rPr lang="en-US" dirty="0" smtClean="0"/>
              <a:t>Our new approach: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0358"/>
            <a:ext cx="10727987" cy="53244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Project tree species sampling coordinates for each of 6 sites (black dots in the map)</a:t>
            </a:r>
          </a:p>
          <a:p>
            <a:r>
              <a:rPr lang="en-US" dirty="0" smtClean="0"/>
              <a:t>Make a dark blue ring using centered coordinates (yellow dot) </a:t>
            </a:r>
            <a:r>
              <a:rPr lang="en-US" dirty="0"/>
              <a:t>of each site </a:t>
            </a:r>
            <a:r>
              <a:rPr lang="en-US" dirty="0" smtClean="0"/>
              <a:t>with 10-km radius (Miao’s earlier approach); All the rings in the map are in the same size, the visual difference is caused by scale.</a:t>
            </a:r>
          </a:p>
          <a:p>
            <a:r>
              <a:rPr lang="en-US" dirty="0" smtClean="0"/>
              <a:t>The red shed area </a:t>
            </a:r>
            <a:r>
              <a:rPr lang="en-US" dirty="0"/>
              <a:t>is </a:t>
            </a:r>
            <a:r>
              <a:rPr lang="en-US" dirty="0" err="1"/>
              <a:t>vectorized</a:t>
            </a:r>
            <a:r>
              <a:rPr lang="en-US" dirty="0"/>
              <a:t> </a:t>
            </a:r>
            <a:r>
              <a:rPr lang="en-US" dirty="0" smtClean="0"/>
              <a:t>national forests range (or part; depends on it’s relation with samples </a:t>
            </a:r>
            <a:r>
              <a:rPr lang="en-US" dirty="0" smtClean="0"/>
              <a:t>geocode and 10km-radius </a:t>
            </a:r>
            <a:r>
              <a:rPr lang="en-US" dirty="0" smtClean="0"/>
              <a:t>ring)</a:t>
            </a:r>
          </a:p>
          <a:p>
            <a:r>
              <a:rPr lang="en-US" dirty="0" smtClean="0"/>
              <a:t>Then based on these spatial relationships, </a:t>
            </a:r>
            <a:r>
              <a:rPr lang="en-US" dirty="0" smtClean="0"/>
              <a:t>We proposed </a:t>
            </a:r>
            <a:r>
              <a:rPr lang="en-US" dirty="0" smtClean="0"/>
              <a:t>one potential polygon; then we use this polygon to extract those species names as our target for community phylogeny.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Please make your comments and suggestions.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71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3" r="9081" b="23787"/>
          <a:stretch/>
        </p:blipFill>
        <p:spPr>
          <a:xfrm>
            <a:off x="0" y="0"/>
            <a:ext cx="12191999" cy="6893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0407" y="476449"/>
            <a:ext cx="436098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For </a:t>
            </a:r>
            <a:r>
              <a:rPr lang="en-US" sz="3200" b="1" dirty="0" err="1" smtClean="0">
                <a:solidFill>
                  <a:srgbClr val="FF0000"/>
                </a:solidFill>
              </a:rPr>
              <a:t>Coweeta</a:t>
            </a:r>
            <a:r>
              <a:rPr lang="en-US" sz="3200" b="1" dirty="0" smtClean="0">
                <a:solidFill>
                  <a:srgbClr val="FF0000"/>
                </a:solidFill>
              </a:rPr>
              <a:t> site, we suggest go with </a:t>
            </a:r>
            <a:r>
              <a:rPr lang="en-US" sz="3200" b="1" u="sng" dirty="0" smtClean="0">
                <a:solidFill>
                  <a:srgbClr val="FF0000"/>
                </a:solidFill>
              </a:rPr>
              <a:t>the red shed polygon</a:t>
            </a:r>
            <a:r>
              <a:rPr lang="en-US" sz="3200" b="1" dirty="0" smtClean="0">
                <a:solidFill>
                  <a:srgbClr val="FF0000"/>
                </a:solidFill>
              </a:rPr>
              <a:t> to extract our species list.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Maybe excluding those tiny small areas (</a:t>
            </a:r>
            <a:r>
              <a:rPr lang="en-US" sz="2400" dirty="0" err="1" smtClean="0">
                <a:solidFill>
                  <a:srgbClr val="FF0000"/>
                </a:solidFill>
              </a:rPr>
              <a:t>skyblue</a:t>
            </a:r>
            <a:r>
              <a:rPr lang="en-US" sz="2400" dirty="0" smtClean="0">
                <a:solidFill>
                  <a:srgbClr val="FF0000"/>
                </a:solidFill>
              </a:rPr>
              <a:t> arrow) on the edge 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22" y="240341"/>
            <a:ext cx="3900645" cy="965460"/>
          </a:xfrm>
        </p:spPr>
        <p:txBody>
          <a:bodyPr>
            <a:noAutofit/>
          </a:bodyPr>
          <a:lstStyle/>
          <a:p>
            <a:r>
              <a:rPr lang="en-US" sz="6600" b="1" dirty="0" err="1" smtClean="0"/>
              <a:t>Coweeta</a:t>
            </a:r>
            <a:endParaRPr lang="en-US" sz="5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75868" y="2994409"/>
            <a:ext cx="130629" cy="612949"/>
          </a:xfrm>
          <a:prstGeom prst="straightConnector1">
            <a:avLst/>
          </a:prstGeom>
          <a:ln w="57150">
            <a:solidFill>
              <a:srgbClr val="3DEA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125957" y="4762919"/>
            <a:ext cx="520839" cy="82061"/>
          </a:xfrm>
          <a:prstGeom prst="straightConnector1">
            <a:avLst/>
          </a:prstGeom>
          <a:ln w="57150">
            <a:solidFill>
              <a:srgbClr val="3DEA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382377" y="3446585"/>
            <a:ext cx="390212" cy="452176"/>
          </a:xfrm>
          <a:prstGeom prst="straightConnector1">
            <a:avLst/>
          </a:prstGeom>
          <a:ln w="57150">
            <a:solidFill>
              <a:srgbClr val="3DEA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95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121021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69422" y="240341"/>
            <a:ext cx="3619289" cy="965460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Harvard</a:t>
            </a:r>
            <a:endParaRPr lang="en-US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334605" y="4657549"/>
            <a:ext cx="43609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For </a:t>
            </a:r>
            <a:r>
              <a:rPr lang="en-US" sz="3200" b="1" dirty="0" smtClean="0">
                <a:solidFill>
                  <a:srgbClr val="FF0000"/>
                </a:solidFill>
              </a:rPr>
              <a:t>Harvard site, we suggest take </a:t>
            </a:r>
            <a:r>
              <a:rPr lang="en-US" sz="3200" b="1" u="sng" dirty="0" smtClean="0">
                <a:solidFill>
                  <a:srgbClr val="FF0000"/>
                </a:solidFill>
              </a:rPr>
              <a:t>the whole the red shed polygon</a:t>
            </a:r>
            <a:r>
              <a:rPr lang="en-US" sz="3200" b="1" dirty="0" smtClean="0">
                <a:solidFill>
                  <a:srgbClr val="FF0000"/>
                </a:solidFill>
              </a:rPr>
              <a:t> to extract our species list.</a:t>
            </a:r>
          </a:p>
        </p:txBody>
      </p:sp>
      <p:sp>
        <p:nvSpPr>
          <p:cNvPr id="6" name="Line Callout 2 5"/>
          <p:cNvSpPr/>
          <p:nvPr/>
        </p:nvSpPr>
        <p:spPr>
          <a:xfrm flipH="1">
            <a:off x="476656" y="2455539"/>
            <a:ext cx="2577830" cy="598947"/>
          </a:xfrm>
          <a:prstGeom prst="borderCallout2">
            <a:avLst>
              <a:gd name="adj1" fmla="val 22935"/>
              <a:gd name="adj2" fmla="val -1463"/>
              <a:gd name="adj3" fmla="val 18750"/>
              <a:gd name="adj4" fmla="val -16667"/>
              <a:gd name="adj5" fmla="val 156351"/>
              <a:gd name="adj6" fmla="val -521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Harvard forest</a:t>
            </a:r>
          </a:p>
        </p:txBody>
      </p:sp>
    </p:spTree>
    <p:extLst>
      <p:ext uri="{BB962C8B-B14F-4D97-AF65-F5344CB8AC3E}">
        <p14:creationId xmlns:p14="http://schemas.microsoft.com/office/powerpoint/2010/main" val="207606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4" t="16411" r="16539" b="7985"/>
          <a:stretch/>
        </p:blipFill>
        <p:spPr>
          <a:xfrm>
            <a:off x="0" y="0"/>
            <a:ext cx="9606224" cy="6818174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0" y="79568"/>
            <a:ext cx="5538525" cy="965460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Mountain Lake</a:t>
            </a:r>
            <a:endParaRPr lang="en-US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922622" y="3843632"/>
            <a:ext cx="4763611" cy="25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For Mountain Lake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 site, we suggest take </a:t>
            </a:r>
            <a:r>
              <a:rPr lang="en-US" sz="3200" b="1" u="sng" dirty="0" smtClean="0">
                <a:solidFill>
                  <a:srgbClr val="FF0000"/>
                </a:solidFill>
              </a:rPr>
              <a:t>the whole the red shed polygon</a:t>
            </a:r>
            <a:r>
              <a:rPr lang="en-US" sz="3200" b="1" dirty="0" smtClean="0">
                <a:solidFill>
                  <a:srgbClr val="FF0000"/>
                </a:solidFill>
              </a:rPr>
              <a:t> to extract our species list.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6546715" y="782381"/>
            <a:ext cx="2296511" cy="598947"/>
          </a:xfrm>
          <a:prstGeom prst="borderCallout2">
            <a:avLst>
              <a:gd name="adj1" fmla="val 22935"/>
              <a:gd name="adj2" fmla="val -1463"/>
              <a:gd name="adj3" fmla="val 18750"/>
              <a:gd name="adj4" fmla="val -16667"/>
              <a:gd name="adj5" fmla="val 156351"/>
              <a:gd name="adj6" fmla="val -521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Mountain Lake Station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Zoom in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3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1021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" y="79568"/>
            <a:ext cx="3550596" cy="965460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Ordway</a:t>
            </a:r>
            <a:endParaRPr lang="en-US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146359" y="3882543"/>
            <a:ext cx="47636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For Ordway-Swisher Biological </a:t>
            </a:r>
            <a:r>
              <a:rPr lang="en-US" sz="3200" b="1" dirty="0" smtClean="0">
                <a:solidFill>
                  <a:srgbClr val="FF0000"/>
                </a:solidFill>
              </a:rPr>
              <a:t>Station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</a:rPr>
              <a:t> site, we suggest take </a:t>
            </a:r>
            <a:r>
              <a:rPr lang="en-US" sz="3200" b="1" u="sng" dirty="0" smtClean="0">
                <a:solidFill>
                  <a:srgbClr val="FF0000"/>
                </a:solidFill>
              </a:rPr>
              <a:t>the whole the red shed polygon</a:t>
            </a:r>
            <a:r>
              <a:rPr lang="en-US" sz="3200" b="1" dirty="0" smtClean="0">
                <a:solidFill>
                  <a:srgbClr val="FF0000"/>
                </a:solidFill>
              </a:rPr>
              <a:t> to extract our species list.</a:t>
            </a:r>
          </a:p>
        </p:txBody>
      </p:sp>
      <p:sp>
        <p:nvSpPr>
          <p:cNvPr id="6" name="Line Callout 2 5"/>
          <p:cNvSpPr/>
          <p:nvPr/>
        </p:nvSpPr>
        <p:spPr>
          <a:xfrm flipH="1">
            <a:off x="476656" y="2455539"/>
            <a:ext cx="2577830" cy="598947"/>
          </a:xfrm>
          <a:prstGeom prst="borderCallout2">
            <a:avLst>
              <a:gd name="adj1" fmla="val 22935"/>
              <a:gd name="adj2" fmla="val -1463"/>
              <a:gd name="adj3" fmla="val 18750"/>
              <a:gd name="adj4" fmla="val -16667"/>
              <a:gd name="adj5" fmla="val 156351"/>
              <a:gd name="adj6" fmla="val -521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Ordway-Swisher Biological Station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0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9" t="13398" r="17779" b="18196"/>
          <a:stretch/>
        </p:blipFill>
        <p:spPr>
          <a:xfrm>
            <a:off x="-1" y="0"/>
            <a:ext cx="9382477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" y="79568"/>
            <a:ext cx="3550596" cy="965460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Talladega</a:t>
            </a:r>
            <a:endParaRPr lang="en-US" sz="5400" b="1" dirty="0"/>
          </a:p>
        </p:txBody>
      </p:sp>
      <p:sp>
        <p:nvSpPr>
          <p:cNvPr id="6" name="Line Callout 2 5"/>
          <p:cNvSpPr/>
          <p:nvPr/>
        </p:nvSpPr>
        <p:spPr>
          <a:xfrm>
            <a:off x="2480553" y="4138424"/>
            <a:ext cx="2782111" cy="598947"/>
          </a:xfrm>
          <a:prstGeom prst="borderCallout2">
            <a:avLst>
              <a:gd name="adj1" fmla="val 22935"/>
              <a:gd name="adj2" fmla="val -1463"/>
              <a:gd name="adj3" fmla="val 18750"/>
              <a:gd name="adj4" fmla="val -16667"/>
              <a:gd name="adj5" fmla="val 156351"/>
              <a:gd name="adj6" fmla="val -521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Talladega National </a:t>
            </a:r>
            <a:r>
              <a:rPr lang="en-US" dirty="0" smtClean="0">
                <a:solidFill>
                  <a:schemeClr val="tx1"/>
                </a:solidFill>
              </a:rPr>
              <a:t>Forest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Oakmulgee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Diviosn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Line Callout 2 6"/>
          <p:cNvSpPr/>
          <p:nvPr/>
        </p:nvSpPr>
        <p:spPr>
          <a:xfrm flipH="1">
            <a:off x="3239312" y="1418848"/>
            <a:ext cx="2577830" cy="598947"/>
          </a:xfrm>
          <a:prstGeom prst="borderCallout2">
            <a:avLst>
              <a:gd name="adj1" fmla="val 22935"/>
              <a:gd name="adj2" fmla="val -1463"/>
              <a:gd name="adj3" fmla="val 18750"/>
              <a:gd name="adj4" fmla="val -16667"/>
              <a:gd name="adj5" fmla="val 156351"/>
              <a:gd name="adj6" fmla="val -521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Talladega National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31185" y="3707445"/>
            <a:ext cx="47636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For </a:t>
            </a:r>
            <a:r>
              <a:rPr lang="en-US" sz="3200" b="1" dirty="0" smtClean="0">
                <a:solidFill>
                  <a:srgbClr val="FF0000"/>
                </a:solidFill>
              </a:rPr>
              <a:t>Talladega site, we suggest only take </a:t>
            </a:r>
            <a:r>
              <a:rPr lang="en-US" sz="3200" b="1" u="sng" dirty="0" smtClean="0">
                <a:solidFill>
                  <a:srgbClr val="FF0000"/>
                </a:solidFill>
              </a:rPr>
              <a:t>the whole ring</a:t>
            </a:r>
            <a:r>
              <a:rPr lang="en-US" sz="3200" b="1" dirty="0" smtClean="0">
                <a:solidFill>
                  <a:srgbClr val="FF0000"/>
                </a:solidFill>
              </a:rPr>
              <a:t> to extract our species list.</a:t>
            </a:r>
          </a:p>
        </p:txBody>
      </p:sp>
    </p:spTree>
    <p:extLst>
      <p:ext uri="{BB962C8B-B14F-4D97-AF65-F5344CB8AC3E}">
        <p14:creationId xmlns:p14="http://schemas.microsoft.com/office/powerpoint/2010/main" val="160751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375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Proposal for extracting species names for US 6-site community phylogeny</vt:lpstr>
      <vt:lpstr>PowerPoint Presentation</vt:lpstr>
      <vt:lpstr>PowerPoint Presentation</vt:lpstr>
      <vt:lpstr>Our new approach: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Florida Museum Museum of Natural History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Sun,Miao</dc:creator>
  <cp:lastModifiedBy>Sun,Miao</cp:lastModifiedBy>
  <cp:revision>14</cp:revision>
  <dcterms:created xsi:type="dcterms:W3CDTF">2019-06-25T20:54:25Z</dcterms:created>
  <dcterms:modified xsi:type="dcterms:W3CDTF">2019-06-25T23:14:15Z</dcterms:modified>
</cp:coreProperties>
</file>